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59" r:id="rId3"/>
    <p:sldId id="263" r:id="rId4"/>
    <p:sldId id="272" r:id="rId5"/>
    <p:sldId id="270" r:id="rId6"/>
    <p:sldId id="273" r:id="rId7"/>
    <p:sldId id="274" r:id="rId8"/>
    <p:sldId id="276" r:id="rId9"/>
    <p:sldId id="275" r:id="rId10"/>
    <p:sldId id="265" r:id="rId11"/>
    <p:sldId id="269" r:id="rId12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349" autoAdjust="0"/>
  </p:normalViewPr>
  <p:slideViewPr>
    <p:cSldViewPr snapToGrid="0">
      <p:cViewPr varScale="1">
        <p:scale>
          <a:sx n="93" d="100"/>
          <a:sy n="93" d="100"/>
        </p:scale>
        <p:origin x="232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166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A452940D-23B9-4F5B-B948-03F4F01DCAE7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E0989CC-EA88-4A9D-9F49-78E156AD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6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75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5535" y="4480004"/>
            <a:ext cx="6560917" cy="366545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5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5778144" cy="3963897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4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5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56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19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7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67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24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326" y="4480004"/>
            <a:ext cx="6154318" cy="3665458"/>
          </a:xfrm>
        </p:spPr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0989CC-EA88-4A9D-9F49-78E156AD2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4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1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5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3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3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2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2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54F4-9902-4CED-B94A-1BAE6B8FD1BC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7852-B1EA-4D80-969C-671CC805F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4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201856265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  <a:ln w="6350">
            <a:solidFill>
              <a:srgbClr val="00666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985" y="6020777"/>
            <a:ext cx="12171015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6666"/>
                </a:solidFill>
              </a:rPr>
              <a:t>www.ValveDiseaseDay.org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9D416-CE61-9942-86F0-86684309E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10" y="1329755"/>
            <a:ext cx="3871161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3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D0DB7-5337-4EB2-9E34-8BC40A37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9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4BF04-4576-BF4F-B98B-F15428C0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39" y="1079327"/>
            <a:ext cx="468410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75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C6830-D2E5-475D-9DED-E67AC473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083" y="286815"/>
            <a:ext cx="5368817" cy="53676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B566B-4CAA-2C48-B8CF-57155849C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0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4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5B684-2125-4DDC-9E9C-A99955CC526D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3A403-2A4F-49C2-88B4-B42705CE0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20" y="237811"/>
            <a:ext cx="5531159" cy="5529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29162-D859-494E-8AEC-AAEAFF61F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6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31" y="225084"/>
            <a:ext cx="6750232" cy="379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4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5B684-2125-4DDC-9E9C-A99955CC526D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4262" y="4420295"/>
            <a:ext cx="59571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1D727B"/>
                </a:solidFill>
                <a:hlinkClick r:id="rId6"/>
              </a:rPr>
              <a:t>Download the video </a:t>
            </a:r>
            <a:endParaRPr lang="en-US" sz="3000" b="1" dirty="0">
              <a:solidFill>
                <a:srgbClr val="1D727B"/>
              </a:solidFill>
            </a:endParaRPr>
          </a:p>
        </p:txBody>
      </p:sp>
      <p:pic>
        <p:nvPicPr>
          <p:cNvPr id="7" name="National Heart Valve Disease Awareness Day Explained in 60 Seco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6531" y="184570"/>
            <a:ext cx="7174523" cy="40356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3963E-344D-C641-AA90-C55C57583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822AAA-74B3-44FB-A42B-511B1734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38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6F204A-9FDA-4FDF-898C-A007ABF19A75}"/>
              </a:ext>
            </a:extLst>
          </p:cNvPr>
          <p:cNvSpPr txBox="1"/>
          <p:nvPr/>
        </p:nvSpPr>
        <p:spPr>
          <a:xfrm>
            <a:off x="5584591" y="3480564"/>
            <a:ext cx="66074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Age</a:t>
            </a:r>
            <a:r>
              <a:rPr lang="en-US" sz="2000" dirty="0"/>
              <a:t> – 1 in 10 people ages 75+ have heart valve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Previous or existing heart conditions </a:t>
            </a:r>
            <a:r>
              <a:rPr lang="en-US" sz="2000" dirty="0"/>
              <a:t>– e.g. infective endocarditis, rheumatic fever, heart attack, heart failure, and atrial fibrillation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Risk factors for coronary heart disease </a:t>
            </a:r>
            <a:r>
              <a:rPr lang="en-US" sz="2000" dirty="0"/>
              <a:t>– e.g. high cholesterol, high blood pressure, smoking, diabetes, obesity, lack of physical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Congenital birth defect</a:t>
            </a:r>
            <a:r>
              <a:rPr lang="en-US" sz="2000" dirty="0"/>
              <a:t> – e.g. bicuspid or fused aortic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SYMPTOMS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7D4C1-CA8E-435C-A947-76D153B98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614" y="1417320"/>
            <a:ext cx="8741756" cy="3822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36EEDF-0E1E-4A5C-A205-AD6621494E5C}"/>
              </a:ext>
            </a:extLst>
          </p:cNvPr>
          <p:cNvSpPr txBox="1"/>
          <p:nvPr/>
        </p:nvSpPr>
        <p:spPr>
          <a:xfrm>
            <a:off x="2251099" y="2531940"/>
            <a:ext cx="7899186" cy="50167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Shortness of breath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Weakness or dizziness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Pain, tightness, or discomfort in the chest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Fainting or feeling faint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Fatigue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Rapid or irregular heartbeat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Lightheadedness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Decrease in exercise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Swollen abdomen or ankles &amp; feet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2F6303-5530-4F97-AB08-F95FDD12A2C5}"/>
              </a:ext>
            </a:extLst>
          </p:cNvPr>
          <p:cNvSpPr txBox="1"/>
          <p:nvPr/>
        </p:nvSpPr>
        <p:spPr>
          <a:xfrm>
            <a:off x="2030256" y="1633662"/>
            <a:ext cx="8340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People with valve disease do not always have symptoms, even with severe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disease. Others may have symptoms with less severe disease.  They are NOT a </a:t>
            </a:r>
          </a:p>
          <a:p>
            <a:r>
              <a:rPr lang="en-US" sz="2000" dirty="0">
                <a:solidFill>
                  <a:srgbClr val="C00000"/>
                </a:solidFill>
              </a:rPr>
              <a:t>normal sign of aging and you should talk to an HCP if you experience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D692E0-292F-CD46-9AF3-B27108B31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F5FC1-B706-4176-9A8F-569312FEE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92" y="1618467"/>
            <a:ext cx="3587997" cy="2128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B21312-DE2F-4C1C-9005-4F84F6B01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208" y="1855644"/>
            <a:ext cx="7026610" cy="3421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E8855-6819-4AA6-98BE-2CAC91C4C668}"/>
              </a:ext>
            </a:extLst>
          </p:cNvPr>
          <p:cNvSpPr txBox="1"/>
          <p:nvPr/>
        </p:nvSpPr>
        <p:spPr>
          <a:xfrm>
            <a:off x="4973271" y="2234357"/>
            <a:ext cx="6408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you have symptoms or a heart murmur, your health care professional may order other tests to diagnose heart valve disease: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Echocardiography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Electrocardiogram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Chest x-ray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Cardiac catheterization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Stress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Cardiac MRI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0FBBF4-6CA7-1448-877E-2C9272C0A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4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TREATMENT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88E2E-65FA-450D-A51D-3CA8471E9FB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35660" y="1415107"/>
            <a:ext cx="8741664" cy="3822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52B67-708B-4498-9AA2-E4E7F48ACEC5}"/>
              </a:ext>
            </a:extLst>
          </p:cNvPr>
          <p:cNvSpPr txBox="1"/>
          <p:nvPr/>
        </p:nvSpPr>
        <p:spPr>
          <a:xfrm>
            <a:off x="2166897" y="1745987"/>
            <a:ext cx="80759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are no medicines to cure heart valve disease, but your health care professional may prescribe medication to treat symptoms or other conditions that might lead to heart valve disease.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Fortunately, heart valve disease can usually be successfully treated with repair or replacement in patients of all ages.  </a:t>
            </a:r>
            <a:br>
              <a:rPr lang="en-US" sz="2000" b="1" dirty="0">
                <a:solidFill>
                  <a:srgbClr val="C00000"/>
                </a:solidFill>
              </a:rPr>
            </a:br>
            <a:endParaRPr lang="en-US" sz="2000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Studies show replacement is </a:t>
            </a:r>
            <a:r>
              <a:rPr lang="en-US" sz="2000"/>
              <a:t>even safe and effective </a:t>
            </a:r>
            <a:r>
              <a:rPr lang="en-US" sz="2000" dirty="0"/>
              <a:t>for patients over </a:t>
            </a:r>
            <a:r>
              <a:rPr lang="en-US" sz="2000"/>
              <a:t>age 90!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DA0D9-1A9C-7140-BF67-272634089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" y="0"/>
            <a:ext cx="12171015" cy="6842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5" y="5767752"/>
            <a:ext cx="121710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                          </a:t>
            </a:r>
            <a:r>
              <a:rPr lang="en-US" sz="3200" b="1" dirty="0">
                <a:solidFill>
                  <a:srgbClr val="1D727B"/>
                </a:solidFill>
              </a:rPr>
              <a:t>www.ValveDiseaseDay.org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09D88-7421-4497-ABD7-C4B4DFC65784}"/>
              </a:ext>
            </a:extLst>
          </p:cNvPr>
          <p:cNvSpPr txBox="1"/>
          <p:nvPr/>
        </p:nvSpPr>
        <p:spPr>
          <a:xfrm>
            <a:off x="9751554" y="5367643"/>
            <a:ext cx="1939264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INSERT YOUR LOGO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BC46D-2A7C-48C8-9540-6626C87EFBB7}"/>
              </a:ext>
            </a:extLst>
          </p:cNvPr>
          <p:cNvSpPr txBox="1"/>
          <p:nvPr/>
        </p:nvSpPr>
        <p:spPr>
          <a:xfrm>
            <a:off x="490283" y="486068"/>
            <a:ext cx="11232418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1D727B"/>
                </a:solidFill>
              </a:rPr>
              <a:t>INFO ABOUT YOUR HOSPITAL/HEART CENTER/INSTITUTE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9D6B5-FA56-4B27-9AFF-07D9E87BB94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60" y="1417320"/>
            <a:ext cx="8741664" cy="3822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F38B6-5FC5-F043-AA0A-8BC9FB101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5230919"/>
            <a:ext cx="1535087" cy="153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68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359</Words>
  <Application>Microsoft Macintosh PowerPoint</Application>
  <PresentationFormat>Widescreen</PresentationFormat>
  <Paragraphs>70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Clarke</dc:creator>
  <cp:lastModifiedBy>Microsoft Office User</cp:lastModifiedBy>
  <cp:revision>51</cp:revision>
  <cp:lastPrinted>2017-02-21T21:12:22Z</cp:lastPrinted>
  <dcterms:created xsi:type="dcterms:W3CDTF">2017-02-02T13:47:05Z</dcterms:created>
  <dcterms:modified xsi:type="dcterms:W3CDTF">2023-01-25T19:19:10Z</dcterms:modified>
</cp:coreProperties>
</file>